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71" r:id="rId2"/>
    <p:sldId id="260" r:id="rId3"/>
    <p:sldId id="576" r:id="rId4"/>
    <p:sldId id="577" r:id="rId5"/>
    <p:sldId id="573" r:id="rId6"/>
    <p:sldId id="575" r:id="rId7"/>
    <p:sldId id="574" r:id="rId8"/>
    <p:sldId id="489" r:id="rId9"/>
    <p:sldId id="580" r:id="rId10"/>
    <p:sldId id="581" r:id="rId11"/>
    <p:sldId id="492" r:id="rId12"/>
    <p:sldId id="564" r:id="rId13"/>
    <p:sldId id="565" r:id="rId14"/>
    <p:sldId id="720" r:id="rId15"/>
    <p:sldId id="721" r:id="rId16"/>
    <p:sldId id="694" r:id="rId17"/>
    <p:sldId id="714" r:id="rId18"/>
    <p:sldId id="686" r:id="rId19"/>
    <p:sldId id="690" r:id="rId20"/>
    <p:sldId id="687" r:id="rId21"/>
    <p:sldId id="717" r:id="rId22"/>
    <p:sldId id="695" r:id="rId23"/>
    <p:sldId id="448" r:id="rId24"/>
    <p:sldId id="710" r:id="rId25"/>
    <p:sldId id="697" r:id="rId26"/>
    <p:sldId id="423" r:id="rId27"/>
    <p:sldId id="707" r:id="rId28"/>
    <p:sldId id="570" r:id="rId29"/>
    <p:sldId id="524" r:id="rId30"/>
    <p:sldId id="569" r:id="rId31"/>
    <p:sldId id="678" r:id="rId32"/>
    <p:sldId id="679" r:id="rId33"/>
    <p:sldId id="680" r:id="rId34"/>
    <p:sldId id="696" r:id="rId35"/>
    <p:sldId id="529" r:id="rId36"/>
    <p:sldId id="532" r:id="rId37"/>
    <p:sldId id="533" r:id="rId38"/>
    <p:sldId id="698" r:id="rId39"/>
    <p:sldId id="525" r:id="rId40"/>
    <p:sldId id="527" r:id="rId41"/>
    <p:sldId id="534" r:id="rId42"/>
    <p:sldId id="528" r:id="rId43"/>
    <p:sldId id="535" r:id="rId44"/>
    <p:sldId id="303" r:id="rId45"/>
    <p:sldId id="583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É" initials="MD" lastIdx="1" clrIdx="0">
    <p:extLst>
      <p:ext uri="{19B8F6BF-5375-455C-9EA6-DF929625EA0E}">
        <p15:presenceInfo xmlns:p15="http://schemas.microsoft.com/office/powerpoint/2012/main" userId="8fce3475e0a4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A46"/>
    <a:srgbClr val="00B050"/>
    <a:srgbClr val="50C8A7"/>
    <a:srgbClr val="55C3CF"/>
    <a:srgbClr val="7395D3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760" autoAdjust="0"/>
  </p:normalViewPr>
  <p:slideViewPr>
    <p:cSldViewPr snapToGrid="0">
      <p:cViewPr varScale="1">
        <p:scale>
          <a:sx n="100" d="100"/>
          <a:sy n="100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F4CB4-62CB-48F1-9D9C-0BF197A372E5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0AF6-B250-4F3A-B93E-E19222268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0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4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3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20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40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85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51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73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69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19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57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010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203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819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1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64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119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486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624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35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873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Next, we looked for an association between mimicry patterns and the climatic niche of species which would strengthen the pattern of cooccurrence.</a:t>
            </a: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25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22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Next, we looked for an association between mimicry patterns and the climatic niche of species which would strengthen the pattern of cooccurrence.</a:t>
            </a: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508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19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939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609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6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88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877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65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536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079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noProof="0" dirty="0"/>
              <a:t>Thus, we tested if </a:t>
            </a:r>
            <a:r>
              <a:rPr lang="en-US" sz="1200" noProof="0" dirty="0"/>
              <a:t>the </a:t>
            </a:r>
            <a:r>
              <a:rPr lang="en-US" sz="1200" b="1" noProof="0" dirty="0"/>
              <a:t>climatic niche </a:t>
            </a:r>
            <a:r>
              <a:rPr lang="en-US" sz="1200" noProof="0" dirty="0"/>
              <a:t>of comimetic species more similar than expected from the </a:t>
            </a:r>
            <a:r>
              <a:rPr lang="en-US" sz="1200" b="1" noProof="0" dirty="0"/>
              <a:t>phylogeny</a:t>
            </a:r>
            <a:r>
              <a:rPr lang="en-US" sz="1200" noProof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noProof="0" dirty="0"/>
              <a:t>As such, we s</a:t>
            </a:r>
            <a:r>
              <a:rPr lang="en-US" sz="1200" noProof="0" dirty="0">
                <a:solidFill>
                  <a:prstClr val="black"/>
                </a:solidFill>
              </a:rPr>
              <a:t>imulated the </a:t>
            </a:r>
            <a:r>
              <a:rPr lang="en-US" sz="1200" b="1" noProof="0" dirty="0">
                <a:solidFill>
                  <a:prstClr val="black"/>
                </a:solidFill>
              </a:rPr>
              <a:t>neutral evolution </a:t>
            </a:r>
            <a:r>
              <a:rPr lang="en-US" sz="1200" noProof="0" dirty="0">
                <a:solidFill>
                  <a:prstClr val="black"/>
                </a:solidFill>
              </a:rPr>
              <a:t>of climatic niches within each tribe…</a:t>
            </a:r>
            <a:endParaRPr lang="en-US" sz="1200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666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219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33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991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28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30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254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32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99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91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017B-613D-42B8-A0C5-BEF2E4C3E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166348-4E98-4159-AB50-A6AF28C9B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0B2C0-61F3-4165-ADDE-38951BCA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1682F-C979-4B41-8270-7BC1FAED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75C742-954C-4474-9AC3-BBB4AA0B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27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E79-31B9-4E77-9CC0-9E50C7C3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F8A83A-D909-4791-BFA0-E285275F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DAD81E-9681-46D4-8BE1-3CDA1D01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3AE22-D35E-493B-8409-149CAA7E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CC56F-334E-41D3-86D0-39BB9FC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34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129FB9-8433-4722-AF98-AFE2516EC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1B00D8-A90C-4D7D-A9C3-A3B4D14E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6879B1-4281-4074-B480-2DAE0929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8C33B2-90BB-4B7F-9491-60A2E52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37A2B-B45F-4840-87ED-86410786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26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B8BA9-2B9F-43E3-9538-ACCF41A0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55D03-9FBD-4C03-8AD7-374F1389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4AF5C-B309-4DEB-A22C-BC04A927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44D325-17CE-4F2F-811D-E319147A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45866-4491-4B74-BCA4-6FE96DD5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9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47B7-2019-43C4-B103-9D2957F3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6813F6-001D-47C6-8D97-6C29AD11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56C2AD-DB08-4643-99AF-E322098F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B6AA94-DBDA-43B9-BD10-ABF078F7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DC4D7-30EC-403A-A70E-C9A8096C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0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73BCF-87D2-4FAA-9440-B6B485F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D6915-D1F0-4064-953C-EE45AB164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DA43F-7248-4546-AE59-D6228A09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6BD46A-A8CD-4766-80F5-5BF52290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D46E8-FB52-4EF0-A973-B6EB7AA6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EBC86B-07EE-44C8-9A43-57B92AE6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6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7EE30-7FB0-4631-B6B6-6BF0DFDC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124667-9E13-4801-914B-ECAFA9E84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8C70BE-5B5F-49FB-A0A3-0F6CC5BF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226C9D-B5AE-45DC-AEBC-1FC8E0E2C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93AC5E-9C5F-4BCA-969A-F68A85A21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8B05D0-70A8-4CFA-B8B2-EE4BC31A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38E31C-6BBB-4515-9DBB-892DD060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848FCE-F565-45B6-BD12-BC0A5BBF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1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239D8-0FEF-4AEF-955C-AE167D13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DA50C6-4BFC-4D1F-A9A5-A6276A8C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122DA7-77B8-4BFC-A305-4BAEC42E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D56A76-CD04-4A97-9DC3-A2975990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70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945CF3-1C49-4239-A4E6-3AA820AB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BDD706-EABE-4D3C-BF79-0057211F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DE596B-56D1-460F-BB26-0792C98A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12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33BA4-0F08-438D-85F1-0A486D7F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6616D-3C36-4D01-8651-E2FAEBBB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76750B-560B-44CF-9EBA-C7C63B7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8E0DF2-8070-4E68-AD02-DDFFCF42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8A1220-D26A-4163-BDFB-7F42E81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38E95F-CBE2-4E70-8F30-723DE789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38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0ECC8-8F01-4CB0-990E-37815CB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F444C3-E2B8-4F2C-8A50-F8FD8BB51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20519A-1127-4886-A52D-68274B2D1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64A049-6057-4FC8-BD0B-FA83CB9C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2C8AA8-6FE3-4D6F-9ED5-539856CE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8C663D-2DC9-47DA-9389-696C65C6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1814B2-B8CC-4859-BFE4-46CCC523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2EE822-39CB-45B1-AF9C-15BC782A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F6956B-E9E0-4BC2-A2B2-6D832EC44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3EF0-4A5E-48C6-B1D9-6333F34C3F53}" type="datetimeFigureOut">
              <a:rPr lang="fr-FR" smtClean="0"/>
              <a:t>24/11/2022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BDCF1A-432A-4199-BC85-4DE8B6E25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C9F18-7794-45D0-B1A1-3BCCE60D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10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0" Type="http://schemas.openxmlformats.org/officeDocument/2006/relationships/image" Target="../media/image32.png"/><Relationship Id="rId29" Type="http://schemas.microsoft.com/office/2007/relationships/hdphoto" Target="../media/hdphoto12.wdp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20" Type="http://schemas.openxmlformats.org/officeDocument/2006/relationships/image" Target="../media/image32.png"/><Relationship Id="rId29" Type="http://schemas.microsoft.com/office/2007/relationships/hdphoto" Target="../media/hdphoto12.wdp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16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Mael_Dore" TargetMode="External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elDore" TargetMode="External"/><Relationship Id="rId11" Type="http://schemas.openxmlformats.org/officeDocument/2006/relationships/image" Target="../media/image109.jp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hyperlink" Target="https://www.researchgate.net/profile/Mael-Dore" TargetMode="External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geb.1291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sysbio/syv007" TargetMode="External"/><Relationship Id="rId4" Type="http://schemas.openxmlformats.org/officeDocument/2006/relationships/hyperlink" Target="https://doi.org/10.1111/ddi.1345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SYEB (@ISYEB_UMR) | Twitter">
            <a:extLst>
              <a:ext uri="{FF2B5EF4-FFF2-40B4-BE49-F238E27FC236}">
                <a16:creationId xmlns:a16="http://schemas.microsoft.com/office/drawing/2014/main" id="{A37C8928-5364-49B4-9A86-1B7D46E5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36" y="5460810"/>
            <a:ext cx="1182688" cy="1182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uséum national d'Histoire naturelle">
            <a:extLst>
              <a:ext uri="{FF2B5EF4-FFF2-40B4-BE49-F238E27FC236}">
                <a16:creationId xmlns:a16="http://schemas.microsoft.com/office/drawing/2014/main" id="{427B5B3A-7A88-4A31-8C2E-406990CF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35" y="5410104"/>
            <a:ext cx="1136429" cy="1290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7D2B100-5BA8-443C-AC14-5CB6E45F5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09" y="5796713"/>
            <a:ext cx="1517474" cy="552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700FD7D-E77B-4561-BF2A-3BD77466BC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r="12478"/>
          <a:stretch/>
        </p:blipFill>
        <p:spPr>
          <a:xfrm>
            <a:off x="8938895" y="5548596"/>
            <a:ext cx="1139868" cy="98825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356FAE1-2257-46D6-BC66-35D756A7F567}"/>
              </a:ext>
            </a:extLst>
          </p:cNvPr>
          <p:cNvSpPr txBox="1"/>
          <p:nvPr/>
        </p:nvSpPr>
        <p:spPr>
          <a:xfrm>
            <a:off x="8399124" y="5175087"/>
            <a:ext cx="391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 photos: C.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Jiggings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Credit figure: E. Pérochon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2F7D1E-D140-4604-A9FE-23C93DBD13B2}"/>
              </a:ext>
            </a:extLst>
          </p:cNvPr>
          <p:cNvSpPr/>
          <p:nvPr/>
        </p:nvSpPr>
        <p:spPr>
          <a:xfrm>
            <a:off x="0" y="0"/>
            <a:ext cx="5588349" cy="68580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6000">
                <a:srgbClr val="112343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2E484D48-10D0-4673-B2C2-D003170760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14000"/>
                    </a14:imgEffect>
                  </a14:imgLayer>
                </a14:imgProps>
              </a:ext>
            </a:extLst>
          </a:blip>
          <a:srcRect l="19339" t="53892" r="60636"/>
          <a:stretch/>
        </p:blipFill>
        <p:spPr>
          <a:xfrm>
            <a:off x="-1569669" y="-664868"/>
            <a:ext cx="7818157" cy="8807246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83BB9C94-53B6-43B4-A0A7-ECD7641FE0AC}"/>
              </a:ext>
            </a:extLst>
          </p:cNvPr>
          <p:cNvSpPr txBox="1">
            <a:spLocks/>
          </p:cNvSpPr>
          <p:nvPr/>
        </p:nvSpPr>
        <p:spPr>
          <a:xfrm>
            <a:off x="512682" y="419456"/>
            <a:ext cx="4847809" cy="1284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3600" dirty="0">
                <a:solidFill>
                  <a:schemeClr val="bg1"/>
                </a:solidFill>
                <a:latin typeface="Georgia Pro" panose="02040502050405020303" pitchFamily="18" charset="0"/>
              </a:rPr>
              <a:t>Müllerian mimicry in neotropical butterflies</a:t>
            </a:r>
          </a:p>
        </p:txBody>
      </p:sp>
      <p:sp>
        <p:nvSpPr>
          <p:cNvPr id="30" name="Sous-titre 2">
            <a:extLst>
              <a:ext uri="{FF2B5EF4-FFF2-40B4-BE49-F238E27FC236}">
                <a16:creationId xmlns:a16="http://schemas.microsoft.com/office/drawing/2014/main" id="{2899D65E-AFBA-4CA6-A828-7E43B3076AAF}"/>
              </a:ext>
            </a:extLst>
          </p:cNvPr>
          <p:cNvSpPr txBox="1">
            <a:spLocks/>
          </p:cNvSpPr>
          <p:nvPr/>
        </p:nvSpPr>
        <p:spPr>
          <a:xfrm>
            <a:off x="269896" y="4088962"/>
            <a:ext cx="5048556" cy="2396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Maël Doré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 Pro" panose="02040502050405020303" pitchFamily="18" charset="0"/>
              <a:ea typeface="+mn-ea"/>
              <a:cs typeface="+mn-cs"/>
            </a:endParaRPr>
          </a:p>
          <a:p>
            <a:pPr marL="0" lvl="0" indent="0" algn="ctr">
              <a:spcAft>
                <a:spcPts val="1800"/>
              </a:spcAft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Eddie Perochon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, Keith Willmott, Sébastien Lavergne, Nicolas Chazot, André VL Freitas, Colin Fontaine, Krzysztof Kozak,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Neil Rosser,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 Marianne Elias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SFE² -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GfÖ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 - EEF – 2022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D2EDDEE-4922-4ADD-93F6-A6223047FA9C}"/>
              </a:ext>
            </a:extLst>
          </p:cNvPr>
          <p:cNvCxnSpPr>
            <a:cxnSpLocks/>
          </p:cNvCxnSpPr>
          <p:nvPr/>
        </p:nvCxnSpPr>
        <p:spPr>
          <a:xfrm>
            <a:off x="286829" y="3738755"/>
            <a:ext cx="495413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5785F7A-64C3-4CB3-A3B5-EC8C3359A24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430" y="197369"/>
            <a:ext cx="5936553" cy="4941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B1C50E-73F0-4E2B-A4FE-5CAF653656BE}"/>
              </a:ext>
            </a:extLst>
          </p:cNvPr>
          <p:cNvSpPr/>
          <p:nvPr/>
        </p:nvSpPr>
        <p:spPr>
          <a:xfrm>
            <a:off x="529462" y="2191063"/>
            <a:ext cx="47660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“</a:t>
            </a: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One force to shape them all, </a:t>
            </a:r>
          </a:p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and in the jungle bind them </a:t>
            </a: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”</a:t>
            </a:r>
            <a:endParaRPr lang="en-US" sz="28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9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Drive the </a:t>
            </a:r>
            <a:r>
              <a:rPr lang="en-US" sz="2400" b="1" dirty="0"/>
              <a:t>convergence</a:t>
            </a:r>
            <a:r>
              <a:rPr lang="en-US" sz="2400" dirty="0"/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3E82CD-53CC-BDF4-B922-CE633327F792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8B338D-851B-1BEF-9FB7-78DE5DC7369C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93592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of local patterns  </a:t>
            </a:r>
            <a:r>
              <a:rPr lang="en-US" sz="1400" i="1" noProof="0" dirty="0">
                <a:solidFill>
                  <a:schemeClr val="bg1">
                    <a:lumMod val="95000"/>
                  </a:schemeClr>
                </a:solidFill>
              </a:rPr>
              <a:t>(Sherratt, 2008)</a:t>
            </a: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Phenotypically similar species benefit from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cooccurrence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73A554-64C4-7209-AD55-C745B3B3A4E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28617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  </a:t>
            </a:r>
            <a:r>
              <a:rPr lang="en-US" sz="1400" i="1" noProof="0" dirty="0">
                <a:solidFill>
                  <a:srgbClr val="FF0000"/>
                </a:solidFill>
              </a:rPr>
              <a:t>(Sherratt, 2008)</a:t>
            </a: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cooccurrence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FEEF07-1335-71F4-E4FC-3F8015BCC3F5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898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</a:t>
            </a:r>
            <a:endParaRPr lang="en-US" sz="1400" i="1" noProof="0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cooccurrence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/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C12CAD5-CEB3-4299-ECE8-4034A4A1F8DD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2326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fr-FR" sz="1200" dirty="0" err="1"/>
              <a:t>Credit</a:t>
            </a:r>
            <a:r>
              <a:rPr lang="fr-FR" sz="1200" dirty="0"/>
              <a:t>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fr-FR" sz="1200" dirty="0" err="1"/>
              <a:t>Credit</a:t>
            </a:r>
            <a:r>
              <a:rPr lang="fr-FR" sz="1200" dirty="0"/>
              <a:t> photos: C. </a:t>
            </a:r>
            <a:r>
              <a:rPr lang="fr-FR" sz="1200" dirty="0" err="1"/>
              <a:t>Jiggins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7E623D8-BAB9-CD68-09AD-95444F6D940C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87672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fr-FR" sz="1200" dirty="0" err="1"/>
              <a:t>Credit</a:t>
            </a:r>
            <a:r>
              <a:rPr lang="fr-FR" sz="1200" dirty="0"/>
              <a:t>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fr-FR" sz="1200" dirty="0" err="1"/>
              <a:t>Credit</a:t>
            </a:r>
            <a:r>
              <a:rPr lang="fr-FR" sz="1200" dirty="0"/>
              <a:t> photos: C. </a:t>
            </a:r>
            <a:r>
              <a:rPr lang="fr-FR" sz="1200" dirty="0" err="1"/>
              <a:t>Jiggins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A52593A3-7091-5AF8-E292-09C58B78F759}"/>
              </a:ext>
            </a:extLst>
          </p:cNvPr>
          <p:cNvSpPr/>
          <p:nvPr/>
        </p:nvSpPr>
        <p:spPr>
          <a:xfrm>
            <a:off x="2056701" y="1714352"/>
            <a:ext cx="2218782" cy="14079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7B2B104-C90C-8C9F-4264-D2A5DA41B988}"/>
              </a:ext>
            </a:extLst>
          </p:cNvPr>
          <p:cNvSpPr/>
          <p:nvPr/>
        </p:nvSpPr>
        <p:spPr>
          <a:xfrm rot="20965732">
            <a:off x="6970188" y="1651533"/>
            <a:ext cx="2395375" cy="15254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46D9BFC-9108-39E8-3B74-3801B5DB3A4C}"/>
              </a:ext>
            </a:extLst>
          </p:cNvPr>
          <p:cNvSpPr/>
          <p:nvPr/>
        </p:nvSpPr>
        <p:spPr>
          <a:xfrm rot="21303503">
            <a:off x="4390547" y="1787475"/>
            <a:ext cx="2439286" cy="176699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89367B-B257-206D-56F4-E19D64DFB494}"/>
              </a:ext>
            </a:extLst>
          </p:cNvPr>
          <p:cNvSpPr/>
          <p:nvPr/>
        </p:nvSpPr>
        <p:spPr>
          <a:xfrm rot="200608">
            <a:off x="9615860" y="1686688"/>
            <a:ext cx="2439286" cy="143717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8E0DBE-4F13-CF65-6CE8-B87EF68F44F0}"/>
              </a:ext>
            </a:extLst>
          </p:cNvPr>
          <p:cNvSpPr/>
          <p:nvPr/>
        </p:nvSpPr>
        <p:spPr>
          <a:xfrm rot="21358649">
            <a:off x="2284038" y="4100981"/>
            <a:ext cx="2395439" cy="16134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05F439-E9F0-F879-4F12-F7941CFAAC20}"/>
              </a:ext>
            </a:extLst>
          </p:cNvPr>
          <p:cNvSpPr/>
          <p:nvPr/>
        </p:nvSpPr>
        <p:spPr>
          <a:xfrm rot="572795">
            <a:off x="9188164" y="3079364"/>
            <a:ext cx="2422949" cy="12828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DA6006-9418-B5DE-8C15-83886991F45B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66401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CCF30E-3F94-6838-2FBA-9A924A93D44F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Crown </a:t>
            </a:r>
            <a:r>
              <a:rPr lang="fr-FR" sz="1400" b="1" dirty="0" err="1"/>
              <a:t>age</a:t>
            </a:r>
            <a:r>
              <a:rPr lang="fr-FR" sz="1400" b="1" dirty="0"/>
              <a:t> ≈ </a:t>
            </a:r>
          </a:p>
          <a:p>
            <a:pPr algn="ctr"/>
            <a:r>
              <a:rPr lang="fr-FR" sz="1400" b="1" dirty="0"/>
              <a:t>26 My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043B9CE-8B88-78EB-CA0D-7DDF3B3C899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Crown </a:t>
            </a:r>
            <a:r>
              <a:rPr lang="fr-FR" sz="1400" b="1" dirty="0" err="1"/>
              <a:t>age</a:t>
            </a:r>
            <a:r>
              <a:rPr lang="fr-FR" sz="1400" b="1" dirty="0"/>
              <a:t> ≈ </a:t>
            </a:r>
          </a:p>
          <a:p>
            <a:pPr algn="ctr"/>
            <a:r>
              <a:rPr lang="fr-FR" sz="1400" b="1" dirty="0"/>
              <a:t>26 My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7573E2-895D-AAF1-1F68-96C8137A910D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AE7926-01C9-57AF-824F-43637BD77C3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36312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D30085-51A8-493F-A645-AEA5C57B8044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Crown </a:t>
            </a:r>
            <a:r>
              <a:rPr lang="fr-FR" sz="1400" b="1" dirty="0" err="1"/>
              <a:t>age</a:t>
            </a:r>
            <a:r>
              <a:rPr lang="fr-FR" sz="1400" b="1" dirty="0"/>
              <a:t> ≈ </a:t>
            </a:r>
          </a:p>
          <a:p>
            <a:pPr algn="ctr"/>
            <a:r>
              <a:rPr lang="fr-FR" sz="1400" b="1" dirty="0"/>
              <a:t>26 My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EDF6A-F87B-45E6-AB0B-EA55E8D8113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Crown </a:t>
            </a:r>
            <a:r>
              <a:rPr lang="fr-FR" sz="1400" b="1" dirty="0" err="1"/>
              <a:t>age</a:t>
            </a:r>
            <a:r>
              <a:rPr lang="fr-FR" sz="1400" b="1" dirty="0"/>
              <a:t> ≈ </a:t>
            </a:r>
          </a:p>
          <a:p>
            <a:pPr algn="ctr"/>
            <a:r>
              <a:rPr lang="fr-FR" sz="1400" b="1" dirty="0"/>
              <a:t>26 My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5CC91-8570-764B-3912-C3FB07469A37}"/>
              </a:ext>
            </a:extLst>
          </p:cNvPr>
          <p:cNvSpPr txBox="1"/>
          <p:nvPr/>
        </p:nvSpPr>
        <p:spPr>
          <a:xfrm>
            <a:off x="6019915" y="3323841"/>
            <a:ext cx="184621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i="0" dirty="0">
                <a:solidFill>
                  <a:srgbClr val="FF0000"/>
                </a:solidFill>
                <a:effectLst/>
                <a:latin typeface="Harding"/>
              </a:rPr>
              <a:t>MRCA </a:t>
            </a:r>
            <a:r>
              <a:rPr lang="fr-FR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fr-FR" b="1" i="0" dirty="0">
                <a:solidFill>
                  <a:srgbClr val="FF0000"/>
                </a:solidFill>
                <a:effectLst/>
                <a:latin typeface="Harding"/>
              </a:rPr>
              <a:t> 84.6 My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5FAAB9-F5EA-87D0-0427-38E02885519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4AEB7E-B94A-3193-B9FE-0962E7C6F19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08899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9F6975B-1C50-40CC-8626-C15C96F12401}"/>
              </a:ext>
            </a:extLst>
          </p:cNvPr>
          <p:cNvSpPr txBox="1"/>
          <p:nvPr/>
        </p:nvSpPr>
        <p:spPr>
          <a:xfrm>
            <a:off x="5512282" y="1796179"/>
            <a:ext cx="133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48</a:t>
            </a:r>
            <a:r>
              <a:rPr lang="fr-FR" dirty="0"/>
              <a:t> </a:t>
            </a:r>
            <a:r>
              <a:rPr lang="en-US" dirty="0"/>
              <a:t>genera</a:t>
            </a:r>
          </a:p>
          <a:p>
            <a:r>
              <a:rPr lang="fr-FR" b="1" dirty="0"/>
              <a:t>396</a:t>
            </a:r>
            <a:r>
              <a:rPr lang="fr-FR" dirty="0"/>
              <a:t> </a:t>
            </a:r>
            <a:r>
              <a:rPr lang="en-US" dirty="0"/>
              <a:t>species</a:t>
            </a:r>
          </a:p>
          <a:p>
            <a:r>
              <a:rPr lang="fr-FR" b="1" dirty="0"/>
              <a:t>1511</a:t>
            </a:r>
            <a:r>
              <a:rPr lang="fr-FR" dirty="0"/>
              <a:t> subsp.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E1026C9-A3C0-4C21-9143-02CC4B9219FF}"/>
              </a:ext>
            </a:extLst>
          </p:cNvPr>
          <p:cNvSpPr txBox="1"/>
          <p:nvPr/>
        </p:nvSpPr>
        <p:spPr>
          <a:xfrm>
            <a:off x="10832121" y="3531524"/>
            <a:ext cx="132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genera</a:t>
            </a:r>
          </a:p>
          <a:p>
            <a:r>
              <a:rPr lang="en-US" b="1" dirty="0"/>
              <a:t>77</a:t>
            </a:r>
            <a:r>
              <a:rPr lang="en-US" dirty="0"/>
              <a:t> species</a:t>
            </a:r>
          </a:p>
          <a:p>
            <a:r>
              <a:rPr lang="en-US" b="1" dirty="0"/>
              <a:t>463</a:t>
            </a:r>
            <a:r>
              <a:rPr lang="en-US" dirty="0"/>
              <a:t> subsp</a:t>
            </a:r>
            <a:r>
              <a:rPr lang="fr-FR" dirty="0"/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8EC749-FFE3-BAF8-3383-9924420A32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5A2205-0F9B-8388-417E-35DD8D01CB7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54567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A63DF5F-C016-499C-BB9D-DFC2881C75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126" y="2333818"/>
            <a:ext cx="4002459" cy="36884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4230B34-2F1E-406A-A05E-2AB9CF76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34" y="2171176"/>
            <a:ext cx="4214850" cy="3851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3A1CA9-17D8-45A4-96CA-FB5B10BD6C35}"/>
              </a:ext>
            </a:extLst>
          </p:cNvPr>
          <p:cNvSpPr txBox="1"/>
          <p:nvPr/>
        </p:nvSpPr>
        <p:spPr>
          <a:xfrm>
            <a:off x="8735542" y="1907067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Occurrence </a:t>
            </a:r>
            <a:r>
              <a:rPr lang="fr-FR" b="1" dirty="0" err="1"/>
              <a:t>map</a:t>
            </a:r>
            <a:endParaRPr lang="fr-FR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B169F6-CEA1-4C06-82AF-092DB6C39EF1}"/>
              </a:ext>
            </a:extLst>
          </p:cNvPr>
          <p:cNvSpPr txBox="1"/>
          <p:nvPr/>
        </p:nvSpPr>
        <p:spPr>
          <a:xfrm>
            <a:off x="3713778" y="1899645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Occurrence </a:t>
            </a:r>
            <a:r>
              <a:rPr lang="fr-FR" b="1" dirty="0" err="1"/>
              <a:t>map</a:t>
            </a:r>
            <a:endParaRPr lang="fr-FR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27438B-4324-4AF6-B6DE-8DDD3207A722}"/>
              </a:ext>
            </a:extLst>
          </p:cNvPr>
          <p:cNvSpPr txBox="1"/>
          <p:nvPr/>
        </p:nvSpPr>
        <p:spPr>
          <a:xfrm>
            <a:off x="5307995" y="6110776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AAB33-F594-4341-BA8F-EF9003E26594}"/>
              </a:ext>
            </a:extLst>
          </p:cNvPr>
          <p:cNvSpPr txBox="1"/>
          <p:nvPr/>
        </p:nvSpPr>
        <p:spPr>
          <a:xfrm>
            <a:off x="10101945" y="6106535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Perochon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in </a:t>
            </a: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C5550-CCF7-41BF-8E55-6B5170A72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013" y="2194721"/>
            <a:ext cx="4241123" cy="386775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1596EB1-0AEF-409D-88CA-D9D7759D561F}"/>
              </a:ext>
            </a:extLst>
          </p:cNvPr>
          <p:cNvSpPr/>
          <p:nvPr/>
        </p:nvSpPr>
        <p:spPr>
          <a:xfrm>
            <a:off x="8119402" y="4836790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43547B-3B30-4CC6-A8FA-F493755043A1}"/>
              </a:ext>
            </a:extLst>
          </p:cNvPr>
          <p:cNvSpPr txBox="1"/>
          <p:nvPr/>
        </p:nvSpPr>
        <p:spPr>
          <a:xfrm>
            <a:off x="8325003" y="4759564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Occurrences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53FCE53-3CF3-4C02-B9B4-2D220B6DBD34}"/>
              </a:ext>
            </a:extLst>
          </p:cNvPr>
          <p:cNvSpPr/>
          <p:nvPr/>
        </p:nvSpPr>
        <p:spPr>
          <a:xfrm>
            <a:off x="3045904" y="4839013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7742FB-B49D-4082-ACC1-8F0543A4D939}"/>
              </a:ext>
            </a:extLst>
          </p:cNvPr>
          <p:cNvSpPr txBox="1"/>
          <p:nvPr/>
        </p:nvSpPr>
        <p:spPr>
          <a:xfrm>
            <a:off x="3251505" y="4761787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Occurrences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05D599-0392-F6CA-7C71-FCAB008D7D8E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05433A6-E9EF-E0CE-9F70-38834DD59DD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60992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838200" y="1228466"/>
            <a:ext cx="10808970" cy="489331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926330" y="643691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Biodiversity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43100" y="1546381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Biological</a:t>
            </a:r>
            <a:r>
              <a:rPr lang="fr-FR" sz="2800" b="1" dirty="0"/>
              <a:t> </a:t>
            </a:r>
            <a:r>
              <a:rPr lang="en-US" sz="2800" b="1" dirty="0"/>
              <a:t>units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27695" y="1546381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Interactions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831954" y="3121123"/>
            <a:ext cx="681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+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58" y="2372423"/>
            <a:ext cx="5349325" cy="278467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08233" y="4849320"/>
            <a:ext cx="193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</a:rPr>
              <a:t>Mannion et al., 2014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E4FE6-E534-4FB9-87E8-96F229E6F257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9E60B4-A29A-4914-AFB7-5AA2E0096AFA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5D77A3-E2F8-4A4B-B01D-310BF63F9416}"/>
              </a:ext>
            </a:extLst>
          </p:cNvPr>
          <p:cNvSpPr txBox="1"/>
          <p:nvPr/>
        </p:nvSpPr>
        <p:spPr>
          <a:xfrm>
            <a:off x="9402767" y="5696043"/>
            <a:ext cx="188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Shutterstock.com</a:t>
            </a:r>
            <a:endParaRPr lang="fr-FR" sz="12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C4F41B2-4C5C-4665-9580-C3D286F9C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83" y="2069601"/>
            <a:ext cx="3531776" cy="363422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483D67D-9B2D-41E8-AC16-ED2B03318CF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CDBBC2-53C5-2CD8-4A63-F8DD70B1F74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52170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3DA5A5-C164-35D4-E542-7E5BCD14573B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945679-8099-58A6-6B26-7C811F0A112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67997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0D809E-A4E1-7B0A-E0FE-776727CF6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89" y="1854606"/>
            <a:ext cx="3782505" cy="43699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0D9BED-1DA5-739B-2048-FF5C31CB1851}"/>
              </a:ext>
            </a:extLst>
          </p:cNvPr>
          <p:cNvSpPr txBox="1"/>
          <p:nvPr/>
        </p:nvSpPr>
        <p:spPr>
          <a:xfrm>
            <a:off x="5607456" y="3929451"/>
            <a:ext cx="2292095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 i="0">
                <a:solidFill>
                  <a:srgbClr val="FF0000"/>
                </a:solidFill>
                <a:effectLst/>
                <a:latin typeface="Harding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59A8CD-7EBE-65B5-C92A-16E3BA63A96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63265A-1A7C-E4C0-33C6-67EC7FB0798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01149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B4E0E09-532C-4264-A05F-799B3FEDF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9549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09960" imgH="1112400" progId="">
                  <p:embed/>
                </p:oleObj>
              </mc:Choice>
              <mc:Fallback>
                <p:oleObj r:id="rId3" imgW="1209960" imgH="1112400" progId="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1B4E0E09-532C-4264-A05F-799B3FEDF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/>
              <a:t>Can </a:t>
            </a:r>
            <a:r>
              <a:rPr lang="en-US" sz="2400" b="1"/>
              <a:t>intraguild positive interactions </a:t>
            </a:r>
            <a:r>
              <a:rPr lang="en-US" sz="2400"/>
              <a:t>outweigh the effects                                        of </a:t>
            </a:r>
            <a:r>
              <a:rPr lang="en-US" sz="2400" b="1"/>
              <a:t>competition</a:t>
            </a:r>
            <a:r>
              <a:rPr lang="en-US" sz="2400"/>
              <a:t> at the </a:t>
            </a:r>
            <a:r>
              <a:rPr lang="en-US" sz="2400" b="1"/>
              <a:t>macroecological scale</a:t>
            </a:r>
            <a:r>
              <a:rPr lang="en-US" sz="240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Biodiversity patterns</a:t>
            </a:r>
            <a:r>
              <a:rPr lang="en-US" sz="2200" dirty="0">
                <a:solidFill>
                  <a:srgbClr val="FF0000"/>
                </a:solidFill>
              </a:rPr>
              <a:t>: Are large-scale </a:t>
            </a:r>
            <a:r>
              <a:rPr lang="en-US" sz="2200" b="1" dirty="0">
                <a:solidFill>
                  <a:srgbClr val="FF0000"/>
                </a:solidFill>
              </a:rPr>
              <a:t>biodiversity patterns </a:t>
            </a:r>
            <a:r>
              <a:rPr lang="en-US" sz="2200" dirty="0">
                <a:solidFill>
                  <a:srgbClr val="FF0000"/>
                </a:solidFill>
              </a:rPr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Spatial congruence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cooccur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more than expected at random?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close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closer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D73653-AC64-5E64-30A6-6C8C579A51E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615848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BE8A85B-5BC8-4CE8-8AED-5C91D3F2A0DD}"/>
              </a:ext>
            </a:extLst>
          </p:cNvPr>
          <p:cNvSpPr/>
          <p:nvPr/>
        </p:nvSpPr>
        <p:spPr>
          <a:xfrm>
            <a:off x="1147628" y="5423583"/>
            <a:ext cx="10298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SDM                  Species distribution maps                  Diversity indices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E118F2-5E19-427A-9B3F-8D0C6BFE8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702" y="1258176"/>
            <a:ext cx="10700593" cy="3744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72B13DB9-AB1A-4ECB-B8ED-DAAF540321A7}"/>
              </a:ext>
            </a:extLst>
          </p:cNvPr>
          <p:cNvCxnSpPr>
            <a:cxnSpLocks/>
          </p:cNvCxnSpPr>
          <p:nvPr/>
        </p:nvCxnSpPr>
        <p:spPr>
          <a:xfrm>
            <a:off x="3080754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C91B83C8-9F23-4E1B-A7A6-96B3C7600C52}"/>
              </a:ext>
            </a:extLst>
          </p:cNvPr>
          <p:cNvCxnSpPr>
            <a:cxnSpLocks/>
          </p:cNvCxnSpPr>
          <p:nvPr/>
        </p:nvCxnSpPr>
        <p:spPr>
          <a:xfrm>
            <a:off x="7478777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C99E5F-7992-195E-71A4-9CAACBE32FA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6962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C28F0E-D711-2F72-DA86-F6925C0A3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745" y="1637394"/>
            <a:ext cx="4437122" cy="42692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38B8187-8115-A9EC-7C50-49444C7E1D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87" y="1641534"/>
            <a:ext cx="4437122" cy="4252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1CA330-1BEE-467B-8EB3-28FEDB5F6BBD}"/>
              </a:ext>
            </a:extLst>
          </p:cNvPr>
          <p:cNvSpPr txBox="1"/>
          <p:nvPr/>
        </p:nvSpPr>
        <p:spPr>
          <a:xfrm>
            <a:off x="2460136" y="1114725"/>
            <a:ext cx="147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Ithomiini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3C742F0-AD7F-482A-BD6C-107FA8C3A9C8}"/>
              </a:ext>
            </a:extLst>
          </p:cNvPr>
          <p:cNvSpPr txBox="1"/>
          <p:nvPr/>
        </p:nvSpPr>
        <p:spPr>
          <a:xfrm>
            <a:off x="8420546" y="1134063"/>
            <a:ext cx="167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Heliconiini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4795B3-75E6-409F-81EC-834977CA7547}"/>
              </a:ext>
            </a:extLst>
          </p:cNvPr>
          <p:cNvSpPr txBox="1"/>
          <p:nvPr/>
        </p:nvSpPr>
        <p:spPr>
          <a:xfrm>
            <a:off x="4668138" y="870312"/>
            <a:ext cx="285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Species richness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27F48F-44F7-4C49-9172-DDA00540E6C0}"/>
              </a:ext>
            </a:extLst>
          </p:cNvPr>
          <p:cNvSpPr txBox="1"/>
          <p:nvPr/>
        </p:nvSpPr>
        <p:spPr>
          <a:xfrm>
            <a:off x="4100281" y="5951338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F23C92-64E6-4A03-8494-35A8439F0F70}"/>
              </a:ext>
            </a:extLst>
          </p:cNvPr>
          <p:cNvSpPr txBox="1"/>
          <p:nvPr/>
        </p:nvSpPr>
        <p:spPr>
          <a:xfrm>
            <a:off x="9565188" y="5918290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Perochon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in </a:t>
            </a:r>
            <a:r>
              <a:rPr kumimoji="0" lang="fr-F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</a:t>
            </a:r>
            <a:endParaRPr kumimoji="0" lang="fr-FR" sz="1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3F94DC4-C5EA-C730-3014-25BD2C03FDA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06089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/>
              <a:t>Can </a:t>
            </a:r>
            <a:r>
              <a:rPr lang="en-US" sz="2400" b="1"/>
              <a:t>intraguild positive interactions </a:t>
            </a:r>
            <a:r>
              <a:rPr lang="en-US" sz="2400"/>
              <a:t>outweigh the effects                                        of </a:t>
            </a:r>
            <a:r>
              <a:rPr lang="en-US" sz="2400" b="1"/>
              <a:t>competition</a:t>
            </a:r>
            <a:r>
              <a:rPr lang="en-US" sz="2400"/>
              <a:t> at the </a:t>
            </a:r>
            <a:r>
              <a:rPr lang="en-US" sz="2400" b="1"/>
              <a:t>macroecological scale</a:t>
            </a:r>
            <a:r>
              <a:rPr lang="en-US" sz="240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Spatial congruence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occur</a:t>
            </a:r>
            <a:r>
              <a:rPr lang="en-US" sz="2200" dirty="0">
                <a:solidFill>
                  <a:srgbClr val="FF0000"/>
                </a:solidFill>
              </a:rPr>
              <a:t> more than expected at random?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close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closer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D83F07D1-63BB-4D57-B62E-3472F88D3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09960" imgH="1112400" progId="">
                  <p:embed/>
                </p:oleObj>
              </mc:Choice>
              <mc:Fallback>
                <p:oleObj r:id="rId3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D83F07D1-63BB-4D57-B62E-3472F88D3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7B1BF631-39E4-2492-7E3E-BC8151D665F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96429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8F6AEF4E-0044-43AA-B86A-1F86DECC2362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6C2119-2288-4A97-860E-E33E71B2813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432080C-05A0-46DD-84D2-987361692277}"/>
              </a:ext>
            </a:extLst>
          </p:cNvPr>
          <p:cNvSpPr txBox="1"/>
          <p:nvPr/>
        </p:nvSpPr>
        <p:spPr>
          <a:xfrm>
            <a:off x="5282135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mimicry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1743DC-A52E-4422-B94A-086FECD6986C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</a:t>
            </a:r>
            <a:r>
              <a:rPr lang="fr-FR" b="1" i="1" dirty="0" err="1"/>
              <a:t>jemina</a:t>
            </a:r>
            <a:r>
              <a:rPr lang="fr-FR" b="1" i="1" dirty="0"/>
              <a:t> </a:t>
            </a:r>
            <a:r>
              <a:rPr lang="fr-FR" b="1" dirty="0"/>
              <a:t>(DILUCIDA)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328496-7E0E-444C-9512-C380067EC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CE6B53-1205-4540-A294-1586389040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96B2E4-4C50-48E0-A7C4-C7DD0B42C4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2621" y="2950791"/>
            <a:ext cx="3664979" cy="33696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22B46AB-EB62-46BB-A3DB-8771BAC287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3172097"/>
            <a:ext cx="1363942" cy="67995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A606AB2-9A9D-455B-9D27-311627C1A4AA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/>
              <a:t>Mechanitis</a:t>
            </a:r>
            <a:r>
              <a:rPr lang="fr-FR" b="1" i="1" dirty="0"/>
              <a:t> </a:t>
            </a:r>
            <a:r>
              <a:rPr lang="fr-FR" b="1" i="1" dirty="0" err="1"/>
              <a:t>mazaeus</a:t>
            </a:r>
            <a:r>
              <a:rPr lang="fr-FR" b="1" i="1" dirty="0"/>
              <a:t> </a:t>
            </a:r>
            <a:r>
              <a:rPr lang="fr-FR" b="1" dirty="0"/>
              <a:t>(MAELUS)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0A9B84-77AA-42BA-AE67-4201AE33E592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453EBA-7ACE-4729-97FB-DA87F43F1B40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8C2EC0-FE9D-4B8E-B2B0-CBA7931F89E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76080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CD6F294-A5F5-4731-87D1-C5817E953487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21BF10-31D8-4A33-9C09-F3A1AA18B6F8}"/>
              </a:ext>
            </a:extLst>
          </p:cNvPr>
          <p:cNvSpPr txBox="1"/>
          <p:nvPr/>
        </p:nvSpPr>
        <p:spPr>
          <a:xfrm>
            <a:off x="5217587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Mimicry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91A590-37D8-4446-A582-AB69A97CBF4F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92C9C-5BBE-417E-8A31-1EC1A2DE4BFD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12F8B8D-C280-4C49-ABC8-3F1FA212C3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054" y="2963232"/>
            <a:ext cx="3636000" cy="33822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B20A595-B2A6-484B-BF4D-10C477D1F7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155" y="3159051"/>
            <a:ext cx="1283041" cy="62001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C5244C7-DB57-4D98-B5D6-F094DC6E5FC8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</a:t>
            </a:r>
            <a:r>
              <a:rPr lang="fr-FR" b="1" i="1" dirty="0" err="1"/>
              <a:t>jemina</a:t>
            </a:r>
            <a:r>
              <a:rPr lang="fr-FR" b="1" i="1" dirty="0"/>
              <a:t> </a:t>
            </a:r>
            <a:r>
              <a:rPr lang="fr-FR" b="1" dirty="0"/>
              <a:t>(DILUCIDA)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2234A74-0EED-4B53-ABDE-8ADEA1721A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3FF5408-F2F8-4963-8B5F-04DB724BD4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621EE3E-524D-488D-80B6-FCD85B96A648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dero </a:t>
            </a:r>
            <a:r>
              <a:rPr lang="fr-FR" b="1" dirty="0"/>
              <a:t>(DILUCIDA)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A8EB97-DD21-4586-AB2E-83693561897D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5D1F63-A31B-4156-8628-C385EBD0CD3E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EFD401-1A9D-7694-0DEB-9EFBF94587C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09528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FC9CC4F-D6CC-4A40-A25E-61E350E9F157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8E94A-7446-4399-96F9-5E1C708D15F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D0D69E-80ED-4CC5-95C6-25E07E66298E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2A180-FCC1-9D57-65EC-D086AB349B01}"/>
              </a:ext>
            </a:extLst>
          </p:cNvPr>
          <p:cNvSpPr/>
          <p:nvPr/>
        </p:nvSpPr>
        <p:spPr>
          <a:xfrm>
            <a:off x="569321" y="2154764"/>
            <a:ext cx="629477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BC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  <a:r>
              <a:rPr lang="fr-FR" sz="2400" dirty="0" err="1">
                <a:solidFill>
                  <a:prstClr val="black"/>
                </a:solidFill>
              </a:rPr>
              <a:t>BC</a:t>
            </a:r>
            <a:r>
              <a:rPr lang="fr-FR" sz="2400" baseline="-25000" dirty="0" err="1">
                <a:solidFill>
                  <a:prstClr val="black"/>
                </a:solidFill>
              </a:rPr>
              <a:t>perm</a:t>
            </a:r>
            <a:endParaRPr lang="fr-FR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/>
          </a:p>
          <a:p>
            <a:pPr lvl="0">
              <a:defRPr/>
            </a:pP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Per ring: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Significant for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85% of rings in Ithomiini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Non-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significant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 rings =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 N           </a:t>
            </a:r>
          </a:p>
          <a:p>
            <a:pPr marL="355600" lvl="0">
              <a:spcAft>
                <a:spcPts val="600"/>
              </a:spcAft>
              <a:defRPr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55600" lvl="0">
              <a:spcAft>
                <a:spcPts val="600"/>
              </a:spcAft>
              <a:defRPr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C44877-B180-554E-E1C9-5FB95ACD1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2107245"/>
            <a:ext cx="699525" cy="5711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58AF40B-B313-F7FD-AB72-037AF2DE8E6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06386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F38E01-3A1A-4461-AF66-2634DFDB3F6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A8ECAA-DB92-4AF3-8D75-5D23370E446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7E5035-B1C6-4E01-910D-CFFD874E01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FFAD3-9241-8500-76C0-2C1E9FB94687}"/>
              </a:ext>
            </a:extLst>
          </p:cNvPr>
          <p:cNvSpPr/>
          <p:nvPr/>
        </p:nvSpPr>
        <p:spPr>
          <a:xfrm>
            <a:off x="569321" y="2154764"/>
            <a:ext cx="629477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BC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  <a:r>
              <a:rPr lang="fr-FR" sz="2400" dirty="0" err="1">
                <a:solidFill>
                  <a:prstClr val="black"/>
                </a:solidFill>
              </a:rPr>
              <a:t>BC</a:t>
            </a:r>
            <a:r>
              <a:rPr lang="fr-FR" sz="2400" baseline="-25000" dirty="0" err="1">
                <a:solidFill>
                  <a:prstClr val="black"/>
                </a:solidFill>
              </a:rPr>
              <a:t>perm</a:t>
            </a:r>
            <a:endParaRPr lang="fr-FR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/>
          </a:p>
          <a:p>
            <a:pPr lvl="0">
              <a:defRPr/>
            </a:pPr>
            <a:endParaRPr lang="fr-FR" sz="2400" dirty="0"/>
          </a:p>
          <a:p>
            <a:pPr lvl="0">
              <a:spcAft>
                <a:spcPts val="600"/>
              </a:spcAft>
              <a:defRPr/>
            </a:pPr>
            <a:r>
              <a:rPr lang="fr-FR" sz="2400" b="1" dirty="0"/>
              <a:t>Per ring:  </a:t>
            </a:r>
            <a:r>
              <a:rPr lang="en-US" sz="2400" dirty="0"/>
              <a:t>Significant for </a:t>
            </a:r>
            <a:r>
              <a:rPr lang="fr-FR" sz="2400" dirty="0"/>
              <a:t>85% of rings in Ithomiini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/>
              <a:t>Non-</a:t>
            </a:r>
            <a:r>
              <a:rPr lang="en-US" sz="2400" dirty="0"/>
              <a:t>significant</a:t>
            </a:r>
            <a:r>
              <a:rPr lang="fr-FR" sz="2400" dirty="0"/>
              <a:t> rings = </a:t>
            </a:r>
            <a:r>
              <a:rPr lang="en-US" sz="2400" dirty="0"/>
              <a:t>low</a:t>
            </a:r>
            <a:r>
              <a:rPr lang="fr-FR" sz="2400" dirty="0"/>
              <a:t> N           </a:t>
            </a:r>
          </a:p>
          <a:p>
            <a:pPr marL="355600" lvl="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355600" lvl="0">
              <a:spcAft>
                <a:spcPts val="600"/>
              </a:spcAft>
              <a:defRPr/>
            </a:pP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F6752A-3B8F-83B3-A89B-B03575331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2107245"/>
            <a:ext cx="699525" cy="5711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A19BAB-84E0-3C90-2872-2C701DFEE1C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31171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098081" y="961970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7758620" y="976501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FD0E54B-29A2-B874-223E-699AF2FF9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98" y="947111"/>
            <a:ext cx="493792" cy="491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9FCCEE-84BB-89DA-B356-602ED8310E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8948"/>
            <a:ext cx="570236" cy="56524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470A1D-1156-2689-919A-5FEBA4488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7" y="898948"/>
            <a:ext cx="570236" cy="56524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1CC421-FDA3-5412-E012-288556798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4" y="952416"/>
            <a:ext cx="487831" cy="4854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296CF96-33BC-9505-5285-69F37C32FAE6}"/>
              </a:ext>
            </a:extLst>
          </p:cNvPr>
          <p:cNvSpPr txBox="1"/>
          <p:nvPr/>
        </p:nvSpPr>
        <p:spPr>
          <a:xfrm>
            <a:off x="5645295" y="773844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1E203E-052B-3D62-73E8-0631E9E4A2A9}"/>
              </a:ext>
            </a:extLst>
          </p:cNvPr>
          <p:cNvSpPr txBox="1"/>
          <p:nvPr/>
        </p:nvSpPr>
        <p:spPr>
          <a:xfrm>
            <a:off x="10612322" y="762491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2107C6-AF2C-BA04-3816-74964460571E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8035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9779C-9C08-4DF5-B499-3923B013CAF3}"/>
              </a:ext>
            </a:extLst>
          </p:cNvPr>
          <p:cNvSpPr/>
          <p:nvPr/>
        </p:nvSpPr>
        <p:spPr>
          <a:xfrm>
            <a:off x="569321" y="2154764"/>
            <a:ext cx="629477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BC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n-US" sz="2400" dirty="0">
                <a:solidFill>
                  <a:prstClr val="black"/>
                </a:solidFill>
              </a:rPr>
              <a:t>Mean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  <a:r>
              <a:rPr lang="fr-FR" sz="2400" dirty="0" err="1">
                <a:solidFill>
                  <a:prstClr val="black"/>
                </a:solidFill>
              </a:rPr>
              <a:t>BC</a:t>
            </a:r>
            <a:r>
              <a:rPr lang="fr-FR" sz="2400" baseline="-25000" dirty="0" err="1">
                <a:solidFill>
                  <a:prstClr val="black"/>
                </a:solidFill>
              </a:rPr>
              <a:t>perm</a:t>
            </a:r>
            <a:endParaRPr lang="fr-FR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/>
          </a:p>
          <a:p>
            <a:pPr lvl="0">
              <a:defRPr/>
            </a:pPr>
            <a:endParaRPr lang="fr-FR" sz="2400" dirty="0"/>
          </a:p>
          <a:p>
            <a:pPr lvl="0">
              <a:spcAft>
                <a:spcPts val="600"/>
              </a:spcAft>
              <a:defRPr/>
            </a:pPr>
            <a:r>
              <a:rPr lang="fr-FR" sz="2400" b="1" dirty="0"/>
              <a:t>Per ring:  </a:t>
            </a:r>
            <a:r>
              <a:rPr lang="en-US" sz="2400" dirty="0"/>
              <a:t>Significant for </a:t>
            </a:r>
            <a:r>
              <a:rPr lang="fr-FR" sz="2400" dirty="0"/>
              <a:t>85% of rings in Ithomiini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/>
              <a:t>Non-</a:t>
            </a:r>
            <a:r>
              <a:rPr lang="en-US" sz="2400" dirty="0"/>
              <a:t>significant</a:t>
            </a:r>
            <a:r>
              <a:rPr lang="fr-FR" sz="2400" dirty="0"/>
              <a:t> rings = </a:t>
            </a:r>
            <a:r>
              <a:rPr lang="en-US" sz="2400" dirty="0"/>
              <a:t>low</a:t>
            </a:r>
            <a:r>
              <a:rPr lang="fr-FR" sz="2400" dirty="0"/>
              <a:t> N           </a:t>
            </a:r>
          </a:p>
          <a:p>
            <a:pPr marL="355600" lvl="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marL="355600" lvl="0">
              <a:spcAft>
                <a:spcPts val="600"/>
              </a:spcAft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 </a:t>
            </a:r>
            <a:r>
              <a:rPr lang="en-US" sz="2400" dirty="0">
                <a:solidFill>
                  <a:prstClr val="black"/>
                </a:solidFill>
              </a:rPr>
              <a:t>What happens between tribes?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B69EEB3A-4FD9-4581-8CC4-876077518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2107245"/>
            <a:ext cx="699525" cy="57113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253A65-864C-48C7-9E07-08F3A857C3A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584FA5-798F-4981-95F0-868E5BB6977F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E2F0D2-D035-E3B8-AFA6-85E841515E4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062237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4F287-ADEA-ED1A-F86D-5AA192D76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922" y="1680332"/>
            <a:ext cx="5414400" cy="46868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8F76F9-5382-9827-5E71-9D0F98E1C1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8" b="95313" l="7545" r="95215">
                        <a14:foregroundMark x1="9827" y1="40250" x2="7545" y2="15250"/>
                        <a14:foregroundMark x1="86787" y1="15250" x2="94369" y2="20875"/>
                        <a14:foregroundMark x1="94369" y1="20875" x2="91167" y2="39688"/>
                        <a14:foregroundMark x1="91167" y1="39688" x2="88590" y2="18500"/>
                        <a14:foregroundMark x1="88590" y1="18500" x2="92418" y2="32125"/>
                        <a14:foregroundMark x1="92418" y1="32125" x2="92786" y2="27813"/>
                        <a14:foregroundMark x1="48693" y1="95313" x2="49172" y2="87750"/>
                        <a14:foregroundMark x1="94479" y1="18688" x2="95215" y2="2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272" y="1929286"/>
            <a:ext cx="1535640" cy="9043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8FEF6E-11A2-0BCE-A90E-1276135B42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867" y="1680332"/>
            <a:ext cx="5133737" cy="46854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F1C012-0035-7FFF-810F-11028D1F0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813" y="1969478"/>
            <a:ext cx="1432723" cy="91694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1B6CE7E-8D69-1EC3-A893-4389909FC0D0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ring MAELUS</a:t>
            </a:r>
          </a:p>
          <a:p>
            <a:pPr algn="ctr"/>
            <a:r>
              <a:rPr lang="fr-FR" sz="2000" b="1" dirty="0"/>
              <a:t>(2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8211D3-E793-8F38-C750-9A527B86122D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Ithomiini: ring MAELUS</a:t>
            </a:r>
          </a:p>
          <a:p>
            <a:pPr algn="ctr"/>
            <a:r>
              <a:rPr lang="fr-FR" sz="2000" b="1" dirty="0"/>
              <a:t>(16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38E352D-AEFC-3197-44DE-9E34E3C1CC5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42716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C97A7ED2-6914-660C-78FD-1D721D7B055C}"/>
              </a:ext>
            </a:extLst>
          </p:cNvPr>
          <p:cNvGrpSpPr/>
          <p:nvPr/>
        </p:nvGrpSpPr>
        <p:grpSpPr>
          <a:xfrm>
            <a:off x="569609" y="1642797"/>
            <a:ext cx="5310000" cy="4820910"/>
            <a:chOff x="569609" y="1642797"/>
            <a:chExt cx="5310000" cy="482091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AFD9FA3-36A3-5669-E3AF-7533F15C6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609" y="1642797"/>
              <a:ext cx="5310000" cy="482091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F67AFA6-18BF-27FC-7E6D-82A6DAA9C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D010D72-10D6-7A9D-F202-42AD0CBEB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963" y="1680332"/>
            <a:ext cx="5133737" cy="46854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1B3F3C-6A07-1B76-6688-74E56A106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0A306E-B715-EA71-8269-9E6B30FC9828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ring MOTHONE</a:t>
            </a:r>
          </a:p>
          <a:p>
            <a:pPr algn="ctr"/>
            <a:r>
              <a:rPr lang="en-US" sz="2000" b="1" dirty="0"/>
              <a:t>(14 species)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E684F8-BB13-CD3F-7CB3-C2AEB59D9FAF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ring </a:t>
            </a:r>
            <a:r>
              <a:rPr lang="en-US" sz="2000" b="1" dirty="0"/>
              <a:t>MOTHONE</a:t>
            </a:r>
          </a:p>
          <a:p>
            <a:pPr algn="ctr"/>
            <a:r>
              <a:rPr lang="fr-FR" sz="2000" b="1" dirty="0"/>
              <a:t>(3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0588D3-C63F-8791-C45D-9A43E3DC2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046" y="2004625"/>
            <a:ext cx="1489022" cy="8189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660A8A6-00E0-DB45-D468-4A490B76D2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8" b="93252" l="3467" r="97494">
                        <a14:foregroundMark x1="11260" y1="42001" x2="5458" y2="17627"/>
                        <a14:foregroundMark x1="5458" y1="17627" x2="8548" y2="33042"/>
                        <a14:foregroundMark x1="8548" y1="33042" x2="8823" y2="33275"/>
                        <a14:foregroundMark x1="89770" y1="14078" x2="91658" y2="30541"/>
                        <a14:foregroundMark x1="91658" y1="30541" x2="94542" y2="16347"/>
                        <a14:foregroundMark x1="94542" y1="16347" x2="90766" y2="12682"/>
                        <a14:foregroundMark x1="5802" y1="33275" x2="3467" y2="18499"/>
                        <a14:foregroundMark x1="3467" y1="18499" x2="4222" y2="13380"/>
                        <a14:foregroundMark x1="51116" y1="93252" x2="50086" y2="83246"/>
                        <a14:foregroundMark x1="97219" y1="17510" x2="97528" y2="26236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401" y="1904877"/>
            <a:ext cx="1544572" cy="10184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66AC1D1-3546-6D8B-F939-F72CC7BA5A2E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39203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D82217B2-7229-D2C8-124F-DDF795C4C11D}"/>
              </a:ext>
            </a:extLst>
          </p:cNvPr>
          <p:cNvGrpSpPr/>
          <p:nvPr/>
        </p:nvGrpSpPr>
        <p:grpSpPr>
          <a:xfrm>
            <a:off x="613487" y="1678075"/>
            <a:ext cx="5310000" cy="4737472"/>
            <a:chOff x="613487" y="1678075"/>
            <a:chExt cx="5310000" cy="473747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C196A6B-0B69-E684-8AF2-83BFAD5E0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487" y="1678075"/>
              <a:ext cx="5310000" cy="4737472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6628900-6782-ED68-E0A3-77873B02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E80D3A9-36D8-1C28-CC29-C966030CA7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74AF16-722F-5E08-8ECB-B48EDD9387EA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ring MAMERCUS</a:t>
            </a:r>
          </a:p>
          <a:p>
            <a:pPr algn="ctr"/>
            <a:r>
              <a:rPr lang="en-US" sz="2000" b="1" dirty="0"/>
              <a:t>(64 species)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9140A1-6BEB-0E6E-D63C-FFBBBA192A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648327"/>
            <a:ext cx="5184000" cy="46635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B84365D-7191-4E97-37EE-E89BEBEC8951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ring </a:t>
            </a:r>
            <a:r>
              <a:rPr lang="en-US" sz="2000" b="1" dirty="0"/>
              <a:t>MAMERCUS</a:t>
            </a:r>
          </a:p>
          <a:p>
            <a:pPr algn="ctr"/>
            <a:r>
              <a:rPr lang="fr-FR" sz="2000" b="1" dirty="0"/>
              <a:t>(4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25A8DE7-F9EB-9069-D9A1-641EA8DC1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106" y="1953947"/>
            <a:ext cx="1390092" cy="7993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279C4B-A06B-0E64-53A2-8F9DFF9161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6" b="94849" l="7524" r="95227">
                        <a14:foregroundMark x1="8333" y1="18609" x2="9385" y2="38055"/>
                        <a14:foregroundMark x1="9385" y1="38055" x2="7565" y2="23439"/>
                        <a14:foregroundMark x1="7565" y1="23439" x2="9506" y2="13715"/>
                        <a14:foregroundMark x1="90696" y1="16162" x2="93851" y2="35158"/>
                        <a14:foregroundMark x1="93851" y1="35158" x2="95307" y2="18094"/>
                        <a14:foregroundMark x1="95307" y1="18094" x2="92233" y2="15325"/>
                        <a14:foregroundMark x1="50364" y1="94913" x2="50202" y2="6696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994" y="1879472"/>
            <a:ext cx="1577035" cy="99022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3F9F2E6-A10D-CD40-7F10-858F34AF335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15452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/>
              <a:t>Can </a:t>
            </a:r>
            <a:r>
              <a:rPr lang="en-US" sz="2400" b="1"/>
              <a:t>intraguild positive interactions </a:t>
            </a:r>
            <a:r>
              <a:rPr lang="en-US" sz="2400"/>
              <a:t>outweigh the effects                                        of </a:t>
            </a:r>
            <a:r>
              <a:rPr lang="en-US" sz="2400" b="1"/>
              <a:t>competition</a:t>
            </a:r>
            <a:r>
              <a:rPr lang="en-US" sz="2400"/>
              <a:t> at the </a:t>
            </a:r>
            <a:r>
              <a:rPr lang="en-US" sz="2400" b="1"/>
              <a:t>macroecological scale</a:t>
            </a:r>
            <a:r>
              <a:rPr lang="en-US" sz="240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similarity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have </a:t>
            </a:r>
            <a:r>
              <a:rPr lang="en-US" sz="2200" b="1" dirty="0">
                <a:solidFill>
                  <a:srgbClr val="FF0000"/>
                </a:solidFill>
              </a:rPr>
              <a:t>close climatic niche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closer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FD02268E-3E8E-453E-A9DA-36CBD1732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09960" imgH="1112400" progId="">
                  <p:embed/>
                </p:oleObj>
              </mc:Choice>
              <mc:Fallback>
                <p:oleObj r:id="rId3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FD02268E-3E8E-453E-A9DA-36CBD173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21844D1B-D471-2F7A-79F6-979051390F4E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01130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282190C-E6C3-444E-9D08-CE4279AE8A7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6"/>
          <a:stretch/>
        </p:blipFill>
        <p:spPr>
          <a:xfrm>
            <a:off x="6698364" y="1746218"/>
            <a:ext cx="5272167" cy="46143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508DDEA-058B-44A6-9519-BFDFD372557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77686-2A3E-E0D0-714F-19F090280EB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Per ring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81.0% pairs with p &lt; 0.05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17CF01-2190-8829-FA1D-CF314DED9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D9D2B4E-FCAD-4A2B-CEB9-28533E95F3F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83361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2663FA-B98C-4C06-9EEB-3E9CE2F3475C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8EB99-B59B-3551-4E1A-653305C7BC2C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9EB3A9-839C-2C15-5613-7909672C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EE4262-AEC3-BB4E-87BA-1916744CE9D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6"/>
          <a:stretch/>
        </p:blipFill>
        <p:spPr>
          <a:xfrm>
            <a:off x="6698364" y="1746218"/>
            <a:ext cx="5272167" cy="46143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12D090-9503-9046-07B9-47A894BF9CD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002023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9779C-9C08-4DF5-B499-3923B013CAF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</a:t>
            </a:r>
            <a:r>
              <a:rPr lang="en-US" sz="2400" dirty="0">
                <a:solidFill>
                  <a:prstClr val="black"/>
                </a:solidFill>
              </a:rPr>
              <a:t> Is this pattern due to </a:t>
            </a:r>
            <a:r>
              <a:rPr lang="en-US" sz="2400" b="1" dirty="0">
                <a:solidFill>
                  <a:prstClr val="black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69EEB3A-4FD9-4581-8CC4-876077518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ABFC521-F7CA-49E2-8AC6-173919DF0D20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16BE51-5A4A-F48A-5E31-DBDE1B410F7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56"/>
          <a:stretch/>
        </p:blipFill>
        <p:spPr>
          <a:xfrm>
            <a:off x="6698364" y="1746218"/>
            <a:ext cx="5272167" cy="46143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0F6DFC-F7E0-913D-F6CA-89A574CC418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59872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/>
              <a:t>Can </a:t>
            </a:r>
            <a:r>
              <a:rPr lang="en-US" sz="2400" b="1"/>
              <a:t>intraguild positive interactions </a:t>
            </a:r>
            <a:r>
              <a:rPr lang="en-US" sz="2400"/>
              <a:t>outweigh the effects                                        of </a:t>
            </a:r>
            <a:r>
              <a:rPr lang="en-US" sz="2400" b="1"/>
              <a:t>competition</a:t>
            </a:r>
            <a:r>
              <a:rPr lang="en-US" sz="2400"/>
              <a:t> at the </a:t>
            </a:r>
            <a:r>
              <a:rPr lang="en-US" sz="2400" b="1"/>
              <a:t>macroecological scale</a:t>
            </a:r>
            <a:r>
              <a:rPr lang="en-US" sz="240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4ABA46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Niche similarity</a:t>
            </a:r>
            <a:r>
              <a:rPr lang="en-US" sz="2200" dirty="0"/>
              <a:t>: Do phenotypically similar species have </a:t>
            </a:r>
            <a:r>
              <a:rPr lang="en-US" sz="2200" b="1" dirty="0"/>
              <a:t>close climatic niche</a:t>
            </a:r>
            <a:r>
              <a:rPr lang="en-US" sz="2200" dirty="0"/>
              <a:t>?</a:t>
            </a:r>
            <a:endParaRPr lang="en-US" sz="2200" b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convergence</a:t>
            </a:r>
            <a:r>
              <a:rPr lang="en-US" sz="2200" dirty="0">
                <a:solidFill>
                  <a:srgbClr val="FF0000"/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closer</a:t>
            </a:r>
            <a:r>
              <a:rPr lang="en-US" sz="2200" dirty="0">
                <a:solidFill>
                  <a:srgbClr val="FF0000"/>
                </a:solidFill>
              </a:rPr>
              <a:t> than expected from </a:t>
            </a:r>
            <a:r>
              <a:rPr lang="en-US" sz="2200" b="1" dirty="0">
                <a:solidFill>
                  <a:srgbClr val="FF0000"/>
                </a:solidFill>
              </a:rPr>
              <a:t>shared ancestry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BE3FAE99-29E0-429B-B201-CE8AAAE8AC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09960" imgH="1112400" progId="">
                  <p:embed/>
                </p:oleObj>
              </mc:Choice>
              <mc:Fallback>
                <p:oleObj r:id="rId3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BE3FAE99-29E0-429B-B201-CE8AAAE8AC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5C97C6EF-D6AD-F7E3-D411-D430D2A1E2A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64199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to </a:t>
            </a:r>
            <a:r>
              <a:rPr lang="en-US" sz="2400" b="1" dirty="0">
                <a:solidFill>
                  <a:srgbClr val="FF0000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D0B3B8-550D-44C5-B8A5-B941584A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5" y="1824636"/>
            <a:ext cx="7243614" cy="40309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131318-AF45-4284-88B1-F1192E4CA3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6C66D58-D264-E4A7-59E7-3B7EE7CC8A6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0590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0ADA748-471F-4FC0-846F-EF93E0091DAA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982075-2676-2BD7-FF13-5ACC7B3DE49F}"/>
              </a:ext>
            </a:extLst>
          </p:cNvPr>
          <p:cNvSpPr txBox="1"/>
          <p:nvPr/>
        </p:nvSpPr>
        <p:spPr>
          <a:xfrm>
            <a:off x="3098081" y="961970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1EAFB3F-4EB0-CB1D-221E-6AD8B63B5047}"/>
              </a:ext>
            </a:extLst>
          </p:cNvPr>
          <p:cNvSpPr txBox="1"/>
          <p:nvPr/>
        </p:nvSpPr>
        <p:spPr>
          <a:xfrm>
            <a:off x="7758620" y="976501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8AA74E-A26F-1E0C-83E8-9576A2087C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98" y="947111"/>
            <a:ext cx="493792" cy="49138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3D8A4AA-E2DF-8FF8-156C-94F4263286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8948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9CA1BA-67C6-585E-A287-AD35CA60E1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7" y="898948"/>
            <a:ext cx="570236" cy="5652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C2B902-DB6E-3DAC-1349-20EDB23B28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4" y="952416"/>
            <a:ext cx="487831" cy="48544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6A14058-5E94-47B3-1D65-2F7B4A1B4A9D}"/>
              </a:ext>
            </a:extLst>
          </p:cNvPr>
          <p:cNvSpPr txBox="1"/>
          <p:nvPr/>
        </p:nvSpPr>
        <p:spPr>
          <a:xfrm>
            <a:off x="5645295" y="773844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165CF32-07B4-992D-C537-C32F162D8BFE}"/>
              </a:ext>
            </a:extLst>
          </p:cNvPr>
          <p:cNvSpPr txBox="1"/>
          <p:nvPr/>
        </p:nvSpPr>
        <p:spPr>
          <a:xfrm>
            <a:off x="10612322" y="762491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AF7E619-82CC-4648-CB5E-25E11A8AC97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61978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</a:t>
            </a:r>
            <a:r>
              <a:rPr lang="en-US" sz="2400" dirty="0"/>
              <a:t>to </a:t>
            </a:r>
            <a:r>
              <a:rPr lang="en-US" sz="2400" b="1" dirty="0"/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srgbClr val="FF0000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220F7-A578-42F8-9A89-53623C3A6C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4" y="1832251"/>
            <a:ext cx="6591600" cy="40880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7A41B-8159-42A9-87C9-65EF5FE6083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D12A1A-E8F8-1262-47A6-0FA2AFBCCD6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0795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BE025-19F9-4E52-81DD-BCE0A8888958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comimetic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7A1B6DE-418C-412D-A509-9D8FB6AB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078" y="1781717"/>
            <a:ext cx="4148358" cy="43291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4A3DC8-A4CD-413B-8EE8-FE851C475C4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241C5-366D-4E64-8B16-C516ACE5E2EE}"/>
              </a:ext>
            </a:extLst>
          </p:cNvPr>
          <p:cNvSpPr/>
          <p:nvPr/>
        </p:nvSpPr>
        <p:spPr>
          <a:xfrm>
            <a:off x="620882" y="2269477"/>
            <a:ext cx="6581385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phyloMANOVA: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obs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 &lt;&lt;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simul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 = 0,001</a:t>
            </a:r>
          </a:p>
          <a:p>
            <a:pPr>
              <a:defRPr/>
            </a:pPr>
            <a:endParaRPr lang="fr-FR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800" b="1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comimics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FFB581-B461-4CFE-98BD-79AE4DF8A3A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EC1DA31-FA08-0A87-9C36-4002B900E1AC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810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03BC10-AE9B-4A49-A993-02B5FFB4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1" y="3289383"/>
            <a:ext cx="699525" cy="571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866979-FC77-4DBB-9050-AC5E4AAEB5CA}"/>
              </a:ext>
            </a:extLst>
          </p:cNvPr>
          <p:cNvGrpSpPr/>
          <p:nvPr/>
        </p:nvGrpSpPr>
        <p:grpSpPr>
          <a:xfrm>
            <a:off x="7197637" y="1735599"/>
            <a:ext cx="4785086" cy="4351303"/>
            <a:chOff x="7197637" y="1735599"/>
            <a:chExt cx="4785086" cy="435130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C0D26C9-C8A4-4AC2-8E89-350D7E9C4DA8}"/>
                </a:ext>
              </a:extLst>
            </p:cNvPr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97637" y="1735599"/>
              <a:ext cx="4785086" cy="43513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E76270-0A54-45BE-BDFC-16319CE1AC7D}"/>
                </a:ext>
              </a:extLst>
            </p:cNvPr>
            <p:cNvSpPr/>
            <p:nvPr/>
          </p:nvSpPr>
          <p:spPr>
            <a:xfrm>
              <a:off x="8024884" y="1759577"/>
              <a:ext cx="382137" cy="452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13CF5B9-5B90-4865-AF06-8BB35585246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94E8D-5026-4A3E-9D51-D9F3873D4182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comimetic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A9AE-CEF5-4462-B827-5109FB016123}"/>
              </a:ext>
            </a:extLst>
          </p:cNvPr>
          <p:cNvSpPr/>
          <p:nvPr/>
        </p:nvSpPr>
        <p:spPr>
          <a:xfrm>
            <a:off x="620882" y="2269477"/>
            <a:ext cx="6581385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  <a:r>
              <a:rPr lang="fr-FR" sz="2400" dirty="0">
                <a:solidFill>
                  <a:prstClr val="black"/>
                </a:solidFill>
              </a:rPr>
              <a:t>, </a:t>
            </a:r>
            <a:r>
              <a:rPr lang="fr-FR" sz="2400" b="1" dirty="0">
                <a:solidFill>
                  <a:prstClr val="black"/>
                </a:solidFill>
              </a:rPr>
              <a:t>p = 0,001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endParaRPr lang="fr-FR" sz="8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comimics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713ECD-7512-4208-A8C6-F2562E737E3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021E9A-92B4-5436-14A4-26184864C70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06184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0882" y="2269477"/>
            <a:ext cx="6581385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  <a:r>
              <a:rPr lang="fr-FR" sz="2400" dirty="0">
                <a:solidFill>
                  <a:prstClr val="black"/>
                </a:solidFill>
              </a:rPr>
              <a:t>, </a:t>
            </a:r>
            <a:r>
              <a:rPr lang="fr-FR" sz="2400" b="1" dirty="0">
                <a:solidFill>
                  <a:prstClr val="black"/>
                </a:solidFill>
              </a:rPr>
              <a:t>p = 0,001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endParaRPr lang="fr-FR" sz="8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Evolutionary association </a:t>
            </a:r>
            <a:r>
              <a:rPr lang="en-US" sz="2400" dirty="0"/>
              <a:t>between </a:t>
            </a:r>
            <a:r>
              <a:rPr lang="en-US" sz="2400" b="1" dirty="0"/>
              <a:t>climatic niche </a:t>
            </a:r>
            <a:r>
              <a:rPr lang="en-US" sz="2400" dirty="0"/>
              <a:t>and </a:t>
            </a:r>
            <a:r>
              <a:rPr lang="en-US" sz="2400" b="1" dirty="0"/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Strengthens </a:t>
            </a:r>
            <a:r>
              <a:rPr lang="en-US" sz="2400" b="1" dirty="0"/>
              <a:t>cooccurrence of comimics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3BC10-AE9B-4A49-A993-02B5FFB4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1" y="3289383"/>
            <a:ext cx="699525" cy="571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2FF1D5-EFD4-46A9-9DB4-868C328CAE0F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comimetic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4E8362-EE19-4BA2-9F71-756AF4315F2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b="32249"/>
          <a:stretch/>
        </p:blipFill>
        <p:spPr>
          <a:xfrm>
            <a:off x="7202267" y="2507020"/>
            <a:ext cx="4719942" cy="27697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5681EA-8CD9-4CA2-B279-BF539E5FB9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AAA91-825C-4696-8A48-3321A4676B9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B9E6FF0-4980-5959-515C-F5C63D20935E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11873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87EC4-ADCF-4F6A-9E7D-CDCA365F3983}"/>
              </a:ext>
            </a:extLst>
          </p:cNvPr>
          <p:cNvSpPr/>
          <p:nvPr/>
        </p:nvSpPr>
        <p:spPr>
          <a:xfrm>
            <a:off x="7460819" y="-1"/>
            <a:ext cx="4744829" cy="6585911"/>
          </a:xfrm>
          <a:prstGeom prst="rect">
            <a:avLst/>
          </a:prstGeom>
          <a:gradFill>
            <a:gsLst>
              <a:gs pos="100000">
                <a:schemeClr val="bg1"/>
              </a:gs>
              <a:gs pos="44000">
                <a:srgbClr val="2E539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9561" y="1028830"/>
            <a:ext cx="8469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Advisors: </a:t>
            </a:r>
            <a:r>
              <a:rPr lang="en-US" sz="2200" dirty="0"/>
              <a:t>Marianne Elias (ISYEB) &amp; Colin Fontaine (CESCO)</a:t>
            </a:r>
          </a:p>
          <a:p>
            <a:endParaRPr lang="en-US" sz="1600" dirty="0"/>
          </a:p>
          <a:p>
            <a:r>
              <a:rPr lang="en-US" sz="2200" b="1" dirty="0"/>
              <a:t>Funding: </a:t>
            </a:r>
            <a:r>
              <a:rPr lang="en-US" sz="2200" dirty="0"/>
              <a:t>PhD Grant (French MESR) &amp; Marianne Elias (HFSP Grant)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2200" b="1" dirty="0"/>
              <a:t>Main collaborators:</a:t>
            </a:r>
          </a:p>
          <a:p>
            <a:pPr marL="355600" indent="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Eddie Pérochon, Université de Lausanne, Switzerland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Keith Willmott, Florida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Andre Freitas, Campinas State University, Brazil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fr-FR" sz="2200" dirty="0"/>
              <a:t>Nicolas Chazot, </a:t>
            </a:r>
            <a:r>
              <a:rPr lang="en-US" sz="2200" dirty="0"/>
              <a:t>SUAS, Sweden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Sébastien Lavergne, LECA, France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Neil Rosser, Harvard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Krzysztof Kozak, STRI, Panama</a:t>
            </a:r>
          </a:p>
          <a:p>
            <a:pPr marL="625475" indent="2730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Georgia Pro" panose="02040502050405020303" pitchFamily="18" charset="0"/>
              </a:rPr>
              <a:t>Sébastien Lavergne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0"/>
          <a:stretch/>
        </p:blipFill>
        <p:spPr>
          <a:xfrm>
            <a:off x="2191546" y="5387516"/>
            <a:ext cx="975805" cy="8418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99" y="5466348"/>
            <a:ext cx="706044" cy="74840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34" y="5314221"/>
            <a:ext cx="975806" cy="975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53425C-E61B-4E53-BFEF-3C1E073F213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803A80-1CB5-4C65-8199-FAB0E1263CD9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Research team</a:t>
            </a:r>
            <a:endParaRPr lang="fr-FR" sz="3600" b="1" dirty="0"/>
          </a:p>
        </p:txBody>
      </p:sp>
      <p:pic>
        <p:nvPicPr>
          <p:cNvPr id="20" name="Picture 6" descr="GitHub — Wikipédia">
            <a:hlinkClick r:id="rId6"/>
            <a:extLst>
              <a:ext uri="{FF2B5EF4-FFF2-40B4-BE49-F238E27FC236}">
                <a16:creationId xmlns:a16="http://schemas.microsoft.com/office/drawing/2014/main" id="{16B25220-B38A-4E51-AAB5-5AD672AE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091" y="3087722"/>
            <a:ext cx="566503" cy="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searchgate Logo Icon of Flat style - Available in SVG, PNG, EPS, AI &amp;  Icon fonts">
            <a:hlinkClick r:id="rId8"/>
            <a:extLst>
              <a:ext uri="{FF2B5EF4-FFF2-40B4-BE49-F238E27FC236}">
                <a16:creationId xmlns:a16="http://schemas.microsoft.com/office/drawing/2014/main" id="{36DD4F58-B62C-4F5E-AB0B-9B350CF2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318" y="3839621"/>
            <a:ext cx="532276" cy="5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9">
            <a:hlinkClick r:id="rId10"/>
            <a:extLst>
              <a:ext uri="{FF2B5EF4-FFF2-40B4-BE49-F238E27FC236}">
                <a16:creationId xmlns:a16="http://schemas.microsoft.com/office/drawing/2014/main" id="{49A33D1B-0453-47DF-852C-045A95CD7415}"/>
              </a:ext>
            </a:extLst>
          </p:cNvPr>
          <p:cNvSpPr txBox="1"/>
          <p:nvPr/>
        </p:nvSpPr>
        <p:spPr>
          <a:xfrm>
            <a:off x="10534680" y="3910122"/>
            <a:ext cx="165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Mael_Dore</a:t>
            </a:r>
          </a:p>
        </p:txBody>
      </p:sp>
      <p:sp>
        <p:nvSpPr>
          <p:cNvPr id="25" name="TextBox 59">
            <a:hlinkClick r:id="rId6"/>
            <a:extLst>
              <a:ext uri="{FF2B5EF4-FFF2-40B4-BE49-F238E27FC236}">
                <a16:creationId xmlns:a16="http://schemas.microsoft.com/office/drawing/2014/main" id="{8A9DD06B-7FDA-47A7-8218-1177444D9C88}"/>
              </a:ext>
            </a:extLst>
          </p:cNvPr>
          <p:cNvSpPr txBox="1"/>
          <p:nvPr/>
        </p:nvSpPr>
        <p:spPr>
          <a:xfrm>
            <a:off x="10530591" y="3220379"/>
            <a:ext cx="144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MaelDore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D4FC30D-F296-49A0-9C2F-0B8AA71900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6020" r="9538" b="7645"/>
          <a:stretch/>
        </p:blipFill>
        <p:spPr>
          <a:xfrm>
            <a:off x="9904031" y="275595"/>
            <a:ext cx="1932543" cy="2527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4" name="Picture 2" descr="Swedish University of Agricultural Sciences - Wikipedia">
            <a:extLst>
              <a:ext uri="{FF2B5EF4-FFF2-40B4-BE49-F238E27FC236}">
                <a16:creationId xmlns:a16="http://schemas.microsoft.com/office/drawing/2014/main" id="{6DB78302-579B-437E-B60A-403EB9D1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10" y="5374911"/>
            <a:ext cx="854427" cy="8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30770B0-761C-406C-9C35-33451F786023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25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37CB2C3-CE5B-4A45-A057-E627AB810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6" b="33456"/>
          <a:stretch/>
        </p:blipFill>
        <p:spPr bwMode="auto">
          <a:xfrm>
            <a:off x="248283" y="5548839"/>
            <a:ext cx="1855244" cy="5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ECA - Laboratoire d’écologie alpine">
            <a:extLst>
              <a:ext uri="{FF2B5EF4-FFF2-40B4-BE49-F238E27FC236}">
                <a16:creationId xmlns:a16="http://schemas.microsoft.com/office/drawing/2014/main" id="{6FDC5816-2AB9-4266-B885-2EF22D9D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4" t="18739" r="48961" b="25487"/>
          <a:stretch/>
        </p:blipFill>
        <p:spPr bwMode="auto">
          <a:xfrm>
            <a:off x="5584978" y="5514173"/>
            <a:ext cx="1525586" cy="6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C33666-33E7-45DD-AAEE-AD3BA1662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46" y="5366844"/>
            <a:ext cx="880802" cy="8705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2699475-3B04-7067-7695-F3AAA4D0C36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6DA7F56-B0C9-34FF-4313-E072085496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59" y="4557373"/>
            <a:ext cx="1379942" cy="16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72465" y="1211580"/>
            <a:ext cx="10847070" cy="499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Chazot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N., Willmott, K. R., Lamas, G., Freitas, A. V.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Piron-Prunier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F., Arias, C. F., Mallet, J., De-Silva, D. L., &amp; Elias, M. (2019). Renewed diversification following Miocene landscape turnover in a Neotropical butterfly radiation.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Ecology and Biogeography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(8), 1118–1132.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https://doi.org/10.1111/geb.12919</a:t>
            </a: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Doré, M., Willmott, K., Leroy, B.,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Chazot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N., Mallet, J., Freitas, A. V., ... &amp; Elias, M. (2022). Anthropogenic pressures coincide with Neotropical biodiversity hotspots in a flagship butterfly group.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Diversity and Distributions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https://doi.org/10.1111/ddi.13455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Kozak, K. M., Wahlberg, N., Neild, A. F.,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Dasmahapatra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K., Mallet, J.,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Jiggins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D. (2015).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Multilocus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species trees show the recent adaptive radiation of the mimetic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Heliconius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butterflies. Systematic biology, 64(3), 505-524.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https://doi.org/10.1093/sysbio/syv007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Müller, F. (1879).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Ituna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Thyridia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a remarkable case of mimicry in butterflies.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Entomol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Soc.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Lond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xx–xxix.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Pérochon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Rosser, N., Kozak, K. M.,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Willmott, K.,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Elias, M. &amp; Doré M.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prep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Müllerian mimicry as a driver for congruence of geographic distribution drivers in two distant Neotropical butterfly tribes.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4A6D7-B4D7-48F0-AA7B-38FAF95269B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F2CFC4-8DC2-4883-9856-35CE2CBB78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References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572D68-B4AD-4A1E-8630-7B3E48E742E5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8A8AA2-6CFE-40A5-A182-F24C9B94027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93434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92D050">
              <a:alpha val="48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D868EC3-05EE-4820-9192-B0425E16D99A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5594AC-771D-ABC7-9A97-D9FF060E38CC}"/>
              </a:ext>
            </a:extLst>
          </p:cNvPr>
          <p:cNvSpPr txBox="1"/>
          <p:nvPr/>
        </p:nvSpPr>
        <p:spPr>
          <a:xfrm>
            <a:off x="3098081" y="961970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54EBE4-CEB5-FEBE-C9DD-B40C7F4D3808}"/>
              </a:ext>
            </a:extLst>
          </p:cNvPr>
          <p:cNvSpPr txBox="1"/>
          <p:nvPr/>
        </p:nvSpPr>
        <p:spPr>
          <a:xfrm>
            <a:off x="7758620" y="976501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BBC165-98A9-8D06-F291-5FFA0B7F07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98" y="947111"/>
            <a:ext cx="493792" cy="4913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03B564B-EAB1-8F3D-15EE-0140A9E454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8948"/>
            <a:ext cx="570236" cy="565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78DF01-0EC5-DCF0-6737-A67D0A4C55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7" y="898948"/>
            <a:ext cx="570236" cy="5652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F822CA-7A4E-3662-BAA1-E1AF3BCCCB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4" y="952416"/>
            <a:ext cx="487831" cy="4854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D01E866-0D87-CFE0-BF05-C9C8494C69C0}"/>
              </a:ext>
            </a:extLst>
          </p:cNvPr>
          <p:cNvSpPr txBox="1"/>
          <p:nvPr/>
        </p:nvSpPr>
        <p:spPr>
          <a:xfrm>
            <a:off x="5645295" y="773844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DB5A6A-F355-6911-C579-43C364692BF2}"/>
              </a:ext>
            </a:extLst>
          </p:cNvPr>
          <p:cNvSpPr txBox="1"/>
          <p:nvPr/>
        </p:nvSpPr>
        <p:spPr>
          <a:xfrm>
            <a:off x="10612322" y="762491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7B19A80-328D-7763-AC28-2BF4BE40352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59612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92D050">
              <a:alpha val="48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FF0000">
              <a:alpha val="4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B1ABECB-1FF3-4B80-8D45-6CBF0E30CB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BD2703-8316-6583-6C16-6C2028650997}"/>
              </a:ext>
            </a:extLst>
          </p:cNvPr>
          <p:cNvSpPr txBox="1"/>
          <p:nvPr/>
        </p:nvSpPr>
        <p:spPr>
          <a:xfrm>
            <a:off x="3098081" y="961970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3F5E5A4-F955-6436-21F5-25E17DA39417}"/>
              </a:ext>
            </a:extLst>
          </p:cNvPr>
          <p:cNvSpPr txBox="1"/>
          <p:nvPr/>
        </p:nvSpPr>
        <p:spPr>
          <a:xfrm>
            <a:off x="7758620" y="976501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6FD1F1-85F2-389F-B793-564010C464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98" y="947111"/>
            <a:ext cx="493792" cy="4913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81B8AB9-7DBB-882B-42DB-83B40F4550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8948"/>
            <a:ext cx="570236" cy="565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280E79-712A-8E2D-5E9A-18A14197AE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7" y="898948"/>
            <a:ext cx="570236" cy="5652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1883BE-9AAB-61E3-E5EE-4BD643F44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4" y="952416"/>
            <a:ext cx="487831" cy="4854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B419872-3F90-F597-9B3E-6610C00DAF61}"/>
              </a:ext>
            </a:extLst>
          </p:cNvPr>
          <p:cNvSpPr txBox="1"/>
          <p:nvPr/>
        </p:nvSpPr>
        <p:spPr>
          <a:xfrm>
            <a:off x="5645295" y="773844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9301C1-AD12-2C44-21F5-EDBA828C8E2A}"/>
              </a:ext>
            </a:extLst>
          </p:cNvPr>
          <p:cNvSpPr txBox="1"/>
          <p:nvPr/>
        </p:nvSpPr>
        <p:spPr>
          <a:xfrm>
            <a:off x="10612322" y="762491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6DC4-CF62-6D00-71EE-2CB4202410A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89201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92D050">
              <a:alpha val="48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57071A9B-F447-49B3-A3D6-8C25C44DB14D}"/>
              </a:ext>
            </a:extLst>
          </p:cNvPr>
          <p:cNvSpPr/>
          <p:nvPr/>
        </p:nvSpPr>
        <p:spPr>
          <a:xfrm>
            <a:off x="7714403" y="4784179"/>
            <a:ext cx="3638550" cy="1353910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59A174E-C808-40E8-9242-5F1AED75EB1F}"/>
              </a:ext>
            </a:extLst>
          </p:cNvPr>
          <p:cNvSpPr/>
          <p:nvPr/>
        </p:nvSpPr>
        <p:spPr>
          <a:xfrm>
            <a:off x="7820616" y="4790212"/>
            <a:ext cx="3838709" cy="134805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FF0000">
              <a:alpha val="4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trick Star - Wikipedia">
            <a:extLst>
              <a:ext uri="{FF2B5EF4-FFF2-40B4-BE49-F238E27FC236}">
                <a16:creationId xmlns:a16="http://schemas.microsoft.com/office/drawing/2014/main" id="{E5395B61-CE5B-47AA-A208-19C46400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962" y="5284334"/>
            <a:ext cx="656296" cy="6562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493E937-BE9A-4F0F-9F45-D41BCA715588}"/>
              </a:ext>
            </a:extLst>
          </p:cNvPr>
          <p:cNvCxnSpPr>
            <a:cxnSpLocks/>
          </p:cNvCxnSpPr>
          <p:nvPr/>
        </p:nvCxnSpPr>
        <p:spPr>
          <a:xfrm flipH="1" flipV="1">
            <a:off x="8234651" y="5073826"/>
            <a:ext cx="114685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63AF1FE-AF05-4405-9D37-3A2E88FA4DB2}"/>
              </a:ext>
            </a:extLst>
          </p:cNvPr>
          <p:cNvCxnSpPr>
            <a:cxnSpLocks/>
          </p:cNvCxnSpPr>
          <p:nvPr/>
        </p:nvCxnSpPr>
        <p:spPr>
          <a:xfrm flipH="1">
            <a:off x="9892327" y="5104768"/>
            <a:ext cx="112419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 descr="SpongeBob SquarePants (character) - Wikipedia">
            <a:extLst>
              <a:ext uri="{FF2B5EF4-FFF2-40B4-BE49-F238E27FC236}">
                <a16:creationId xmlns:a16="http://schemas.microsoft.com/office/drawing/2014/main" id="{11AE6E0D-5BF6-4E4B-AF1B-100859CA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9" y="5284347"/>
            <a:ext cx="616564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14121F-4927-E27F-D909-9769D0F3E8D4}"/>
              </a:ext>
            </a:extLst>
          </p:cNvPr>
          <p:cNvSpPr txBox="1"/>
          <p:nvPr/>
        </p:nvSpPr>
        <p:spPr>
          <a:xfrm>
            <a:off x="3098081" y="961970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208A0A-F62E-9DED-CBF9-2BC1209A11FE}"/>
              </a:ext>
            </a:extLst>
          </p:cNvPr>
          <p:cNvSpPr txBox="1"/>
          <p:nvPr/>
        </p:nvSpPr>
        <p:spPr>
          <a:xfrm>
            <a:off x="7758620" y="976501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381537-0F9E-6D3F-13ED-D82397F90A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98" y="947111"/>
            <a:ext cx="493792" cy="4913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252996-249C-45F1-8F6D-F09495C8EC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8948"/>
            <a:ext cx="570236" cy="5652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A7ADDD-536E-56C3-1147-EF4CA4805E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77" y="898948"/>
            <a:ext cx="570236" cy="5652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8CDCCD-614D-D671-42C9-B5027404E1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54" y="952416"/>
            <a:ext cx="487831" cy="4854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1A866D5-47F0-0488-8C7F-E56A5B7CE7A8}"/>
              </a:ext>
            </a:extLst>
          </p:cNvPr>
          <p:cNvSpPr txBox="1"/>
          <p:nvPr/>
        </p:nvSpPr>
        <p:spPr>
          <a:xfrm>
            <a:off x="5645295" y="773844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04FCF6-9212-0709-88DE-51EB55A1CE05}"/>
              </a:ext>
            </a:extLst>
          </p:cNvPr>
          <p:cNvSpPr txBox="1"/>
          <p:nvPr/>
        </p:nvSpPr>
        <p:spPr>
          <a:xfrm>
            <a:off x="10612322" y="762491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3CDE9B-61CF-E28E-B95B-96742B485FE5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62100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Promote the large-scale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9D130CA-7369-D71B-96D2-23E07E39CDC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3029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1DF560A-BC99-4E29-AEEA-8A9C5E7EA3C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GTÖ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57004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Microsoft Office PowerPoint</Application>
  <PresentationFormat>Grand écran</PresentationFormat>
  <Paragraphs>609</Paragraphs>
  <Slides>45</Slides>
  <Notes>45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Georgia Pro</vt:lpstr>
      <vt:lpstr>Harding</vt:lpstr>
      <vt:lpstr>Papyrus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DORÉ</dc:creator>
  <cp:lastModifiedBy>Maël Doré</cp:lastModifiedBy>
  <cp:revision>73</cp:revision>
  <dcterms:created xsi:type="dcterms:W3CDTF">2022-11-18T13:14:26Z</dcterms:created>
  <dcterms:modified xsi:type="dcterms:W3CDTF">2022-11-24T01:06:01Z</dcterms:modified>
</cp:coreProperties>
</file>